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74" r:id="rId2"/>
  </p:sldIdLst>
  <p:sldSz cx="19010313" cy="10693400"/>
  <p:notesSz cx="6807200" cy="9939338"/>
  <p:embeddedFontLst>
    <p:embeddedFont>
      <p:font typeface="Calibri" panose="020F0502020204030204" pitchFamily="34" charset="0"/>
      <p:regular r:id="rId4"/>
      <p:bold r:id="rId5"/>
      <p:italic r:id="rId6"/>
      <p:boldItalic r:id="rId7"/>
    </p:embeddedFont>
    <p:embeddedFont>
      <p:font typeface="HGS創英角ｺﾞｼｯｸUB" panose="020B0900000000000000" pitchFamily="50" charset="-128"/>
      <p:regular r:id="rId8"/>
    </p:embeddedFont>
    <p:embeddedFont>
      <p:font typeface="游ゴシック" panose="020B0400000000000000" pitchFamily="50" charset="-128"/>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恵子(yamaguchi-keiko.j27)" initials="山口" lastIdx="3" clrIdx="0">
    <p:extLst>
      <p:ext uri="{19B8F6BF-5375-455C-9EA6-DF929625EA0E}">
        <p15:presenceInfo xmlns:p15="http://schemas.microsoft.com/office/powerpoint/2012/main" userId="S::YKIFR@lansys.mhlw.go.jp::6eda600a-ac73-41a6-b870-a09ad9903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B0F0"/>
    <a:srgbClr val="FF00FF"/>
    <a:srgbClr val="009999"/>
    <a:srgbClr val="84CD53"/>
    <a:srgbClr val="FFCCCC"/>
    <a:srgbClr val="FF99CC"/>
    <a:srgbClr val="C6D9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1" autoAdjust="0"/>
    <p:restoredTop sz="95294" autoAdjust="0"/>
  </p:normalViewPr>
  <p:slideViewPr>
    <p:cSldViewPr>
      <p:cViewPr varScale="1">
        <p:scale>
          <a:sx n="70" d="100"/>
          <a:sy n="70" d="100"/>
        </p:scale>
        <p:origin x="1200" y="90"/>
      </p:cViewPr>
      <p:guideLst>
        <p:guide orient="horz" pos="2160"/>
        <p:guide pos="7246"/>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7A317C7-D7B0-4F7F-B4AC-75115C355A00}"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DBFC951-0FFC-402F-AA92-34AFF8D3D271}" type="slidenum">
              <a:rPr kumimoji="1" lang="ja-JP" altLang="en-US" smtClean="0"/>
              <a:t>‹#›</a:t>
            </a:fld>
            <a:endParaRPr kumimoji="1" lang="ja-JP" altLang="en-US"/>
          </a:p>
        </p:txBody>
      </p:sp>
    </p:spTree>
    <p:extLst>
      <p:ext uri="{BB962C8B-B14F-4D97-AF65-F5344CB8AC3E}">
        <p14:creationId xmlns:p14="http://schemas.microsoft.com/office/powerpoint/2010/main" val="12313134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BFC951-0FFC-402F-AA92-34AFF8D3D271}" type="slidenum">
              <a:rPr kumimoji="1" lang="ja-JP" altLang="en-US" smtClean="0"/>
              <a:t>1</a:t>
            </a:fld>
            <a:endParaRPr kumimoji="1" lang="ja-JP" altLang="en-US"/>
          </a:p>
        </p:txBody>
      </p:sp>
    </p:spTree>
    <p:extLst>
      <p:ext uri="{BB962C8B-B14F-4D97-AF65-F5344CB8AC3E}">
        <p14:creationId xmlns:p14="http://schemas.microsoft.com/office/powerpoint/2010/main" val="185783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5309" y="2130428"/>
            <a:ext cx="19553465" cy="1470025"/>
          </a:xfrm>
        </p:spPr>
        <p:txBody>
          <a:bodyPr/>
          <a:lstStyle/>
          <a:p>
            <a:r>
              <a:rPr lang="en-US"/>
              <a:t>Click to edit Master title style</a:t>
            </a:r>
          </a:p>
        </p:txBody>
      </p:sp>
      <p:sp>
        <p:nvSpPr>
          <p:cNvPr id="3" name="Subtitle 2"/>
          <p:cNvSpPr>
            <a:spLocks noGrp="1"/>
          </p:cNvSpPr>
          <p:nvPr>
            <p:ph type="subTitle" idx="1"/>
          </p:nvPr>
        </p:nvSpPr>
        <p:spPr>
          <a:xfrm>
            <a:off x="3450612" y="3886200"/>
            <a:ext cx="16102853"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677955" y="274643"/>
            <a:ext cx="517591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204" y="274643"/>
            <a:ext cx="1514434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17166" y="4406905"/>
            <a:ext cx="1955346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817166" y="2906714"/>
            <a:ext cx="19553465" cy="1500187"/>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1"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0"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0204" y="1600205"/>
            <a:ext cx="101601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693739" y="1600205"/>
            <a:ext cx="101601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0204" y="1535113"/>
            <a:ext cx="10164130"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50204" y="2174875"/>
            <a:ext cx="10164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685755" y="1535113"/>
            <a:ext cx="10168122"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685755" y="2174875"/>
            <a:ext cx="101681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0207" y="273050"/>
            <a:ext cx="756818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993956" y="273055"/>
            <a:ext cx="128599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0207" y="1435105"/>
            <a:ext cx="7568183" cy="4691063"/>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8960" y="4800600"/>
            <a:ext cx="1380244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08960" y="612775"/>
            <a:ext cx="13802445" cy="411480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4508960" y="5367338"/>
            <a:ext cx="13802445" cy="804862"/>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204" y="274638"/>
            <a:ext cx="2070366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50204" y="1600205"/>
            <a:ext cx="2070366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50206" y="6356355"/>
            <a:ext cx="53676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3/6/2023</a:t>
            </a:fld>
            <a:endParaRPr lang="en-US"/>
          </a:p>
        </p:txBody>
      </p:sp>
      <p:sp>
        <p:nvSpPr>
          <p:cNvPr id="5" name="Footer Placeholder 4"/>
          <p:cNvSpPr>
            <a:spLocks noGrp="1"/>
          </p:cNvSpPr>
          <p:nvPr>
            <p:ph type="ftr" sz="quarter" idx="3"/>
          </p:nvPr>
        </p:nvSpPr>
        <p:spPr>
          <a:xfrm>
            <a:off x="7859725" y="6356355"/>
            <a:ext cx="7284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486257" y="6356355"/>
            <a:ext cx="53676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46"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1"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3"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15">
            <a:extLst>
              <a:ext uri="{FF2B5EF4-FFF2-40B4-BE49-F238E27FC236}">
                <a16:creationId xmlns:a16="http://schemas.microsoft.com/office/drawing/2014/main" id="{A0EEC022-D9A8-424D-8B00-93B2C1CD2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606869" y="4445407"/>
            <a:ext cx="773114" cy="2046042"/>
          </a:xfrm>
          <a:prstGeom prst="rect">
            <a:avLst/>
          </a:prstGeom>
        </p:spPr>
      </p:pic>
      <p:sp>
        <p:nvSpPr>
          <p:cNvPr id="88" name="正方形/長方形 87">
            <a:extLst>
              <a:ext uri="{FF2B5EF4-FFF2-40B4-BE49-F238E27FC236}">
                <a16:creationId xmlns:a16="http://schemas.microsoft.com/office/drawing/2014/main" id="{840754C7-243A-4E05-BF57-BF84EF699174}"/>
              </a:ext>
            </a:extLst>
          </p:cNvPr>
          <p:cNvSpPr/>
          <p:nvPr/>
        </p:nvSpPr>
        <p:spPr>
          <a:xfrm>
            <a:off x="12951877" y="6687787"/>
            <a:ext cx="2501466" cy="375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B0F0"/>
                </a:solidFill>
              </a:rPr>
              <a:t>基礎疾患を有する方</a:t>
            </a:r>
          </a:p>
        </p:txBody>
      </p:sp>
      <p:sp>
        <p:nvSpPr>
          <p:cNvPr id="89" name="正方形/長方形 88">
            <a:extLst>
              <a:ext uri="{FF2B5EF4-FFF2-40B4-BE49-F238E27FC236}">
                <a16:creationId xmlns:a16="http://schemas.microsoft.com/office/drawing/2014/main" id="{FBE9200D-7BF5-4D33-B639-9092D389823A}"/>
              </a:ext>
            </a:extLst>
          </p:cNvPr>
          <p:cNvSpPr/>
          <p:nvPr/>
        </p:nvSpPr>
        <p:spPr>
          <a:xfrm>
            <a:off x="10638222" y="6683476"/>
            <a:ext cx="1550607" cy="375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B0F0"/>
                </a:solidFill>
              </a:rPr>
              <a:t>高齢者</a:t>
            </a:r>
          </a:p>
        </p:txBody>
      </p:sp>
      <p:sp>
        <p:nvSpPr>
          <p:cNvPr id="90" name="正方形/長方形 89">
            <a:extLst>
              <a:ext uri="{FF2B5EF4-FFF2-40B4-BE49-F238E27FC236}">
                <a16:creationId xmlns:a16="http://schemas.microsoft.com/office/drawing/2014/main" id="{9F31971D-BA48-4FF4-9B8D-065F4A73A96C}"/>
              </a:ext>
            </a:extLst>
          </p:cNvPr>
          <p:cNvSpPr/>
          <p:nvPr/>
        </p:nvSpPr>
        <p:spPr>
          <a:xfrm>
            <a:off x="16513814" y="6663841"/>
            <a:ext cx="1003263" cy="375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B0F0"/>
                </a:solidFill>
              </a:rPr>
              <a:t>妊婦</a:t>
            </a:r>
          </a:p>
        </p:txBody>
      </p:sp>
      <p:pic>
        <p:nvPicPr>
          <p:cNvPr id="94" name="Picture 2">
            <a:extLst>
              <a:ext uri="{FF2B5EF4-FFF2-40B4-BE49-F238E27FC236}">
                <a16:creationId xmlns:a16="http://schemas.microsoft.com/office/drawing/2014/main" id="{CD406E22-A88C-45EE-8030-9D846F9446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41979" y="4418951"/>
            <a:ext cx="2245680" cy="2060409"/>
          </a:xfrm>
          <a:prstGeom prst="rect">
            <a:avLst/>
          </a:prstGeom>
        </p:spPr>
      </p:pic>
      <p:sp>
        <p:nvSpPr>
          <p:cNvPr id="96" name="TextBox 33">
            <a:extLst>
              <a:ext uri="{FF2B5EF4-FFF2-40B4-BE49-F238E27FC236}">
                <a16:creationId xmlns:a16="http://schemas.microsoft.com/office/drawing/2014/main" id="{8B7B2523-4AFF-4F2A-BED2-55D923233AB5}"/>
              </a:ext>
            </a:extLst>
          </p:cNvPr>
          <p:cNvSpPr txBox="1"/>
          <p:nvPr/>
        </p:nvSpPr>
        <p:spPr>
          <a:xfrm>
            <a:off x="11998983" y="3801968"/>
            <a:ext cx="5348455" cy="492443"/>
          </a:xfrm>
          <a:prstGeom prst="rect">
            <a:avLst/>
          </a:prstGeom>
        </p:spPr>
        <p:txBody>
          <a:bodyPr wrap="square" lIns="0" tIns="0" rIns="0" bIns="0" rtlCol="0" anchor="t">
            <a:spAutoFit/>
          </a:bodyPr>
          <a:lstStyle/>
          <a:p>
            <a:r>
              <a:rPr lang="ja-JP" altLang="en-US" sz="3200" b="1" u="sng" dirty="0">
                <a:solidFill>
                  <a:srgbClr val="FF0000"/>
                </a:solidFill>
              </a:rPr>
              <a:t>マスク着用が効果的です</a:t>
            </a:r>
            <a:endParaRPr lang="en-US" altLang="ja-JP" sz="3200" b="1" u="sng" dirty="0">
              <a:solidFill>
                <a:srgbClr val="FF0000"/>
              </a:solidFill>
            </a:endParaRPr>
          </a:p>
        </p:txBody>
      </p:sp>
      <p:pic>
        <p:nvPicPr>
          <p:cNvPr id="109" name="図 108">
            <a:extLst>
              <a:ext uri="{FF2B5EF4-FFF2-40B4-BE49-F238E27FC236}">
                <a16:creationId xmlns:a16="http://schemas.microsoft.com/office/drawing/2014/main" id="{DEB7DF85-2C38-48DA-BF90-3E325B6F4EBF}"/>
              </a:ext>
            </a:extLst>
          </p:cNvPr>
          <p:cNvPicPr>
            <a:picLocks noChangeAspect="1"/>
          </p:cNvPicPr>
          <p:nvPr/>
        </p:nvPicPr>
        <p:blipFill>
          <a:blip r:embed="rId7"/>
          <a:stretch>
            <a:fillRect/>
          </a:stretch>
        </p:blipFill>
        <p:spPr>
          <a:xfrm>
            <a:off x="13460736" y="4758431"/>
            <a:ext cx="1479808" cy="1539768"/>
          </a:xfrm>
          <a:prstGeom prst="rect">
            <a:avLst/>
          </a:prstGeom>
        </p:spPr>
      </p:pic>
      <p:sp>
        <p:nvSpPr>
          <p:cNvPr id="110" name="正方形/長方形 109">
            <a:extLst>
              <a:ext uri="{FF2B5EF4-FFF2-40B4-BE49-F238E27FC236}">
                <a16:creationId xmlns:a16="http://schemas.microsoft.com/office/drawing/2014/main" id="{8BD5D376-F152-4D65-8452-2C5B02952946}"/>
              </a:ext>
            </a:extLst>
          </p:cNvPr>
          <p:cNvSpPr/>
          <p:nvPr/>
        </p:nvSpPr>
        <p:spPr>
          <a:xfrm>
            <a:off x="14518508" y="4981518"/>
            <a:ext cx="1813262" cy="375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00B0F0"/>
                </a:solidFill>
              </a:rPr>
              <a:t>慢性肝臓病</a:t>
            </a:r>
            <a:endParaRPr lang="en-US" altLang="ja-JP" sz="1600" b="1" dirty="0">
              <a:solidFill>
                <a:srgbClr val="00B0F0"/>
              </a:solidFill>
            </a:endParaRPr>
          </a:p>
          <a:p>
            <a:r>
              <a:rPr lang="ja-JP" altLang="en-US" sz="1600" b="1" dirty="0">
                <a:solidFill>
                  <a:srgbClr val="00B0F0"/>
                </a:solidFill>
              </a:rPr>
              <a:t>がん</a:t>
            </a:r>
            <a:endParaRPr lang="en-US" altLang="ja-JP" sz="1600" b="1" dirty="0">
              <a:solidFill>
                <a:srgbClr val="00B0F0"/>
              </a:solidFill>
            </a:endParaRPr>
          </a:p>
          <a:p>
            <a:r>
              <a:rPr lang="ja-JP" altLang="en-US" sz="1600" b="1" dirty="0">
                <a:solidFill>
                  <a:srgbClr val="00B0F0"/>
                </a:solidFill>
              </a:rPr>
              <a:t>心血管疾患　など</a:t>
            </a:r>
            <a:endParaRPr lang="en-US" altLang="ja-JP" sz="1600" b="1" dirty="0">
              <a:solidFill>
                <a:srgbClr val="00B0F0"/>
              </a:solidFill>
            </a:endParaRPr>
          </a:p>
        </p:txBody>
      </p:sp>
      <p:sp>
        <p:nvSpPr>
          <p:cNvPr id="117" name="正方形/長方形 116">
            <a:extLst>
              <a:ext uri="{FF2B5EF4-FFF2-40B4-BE49-F238E27FC236}">
                <a16:creationId xmlns:a16="http://schemas.microsoft.com/office/drawing/2014/main" id="{6B7A6E2B-7D30-4C54-A2D2-5A2FF3609EB7}"/>
              </a:ext>
            </a:extLst>
          </p:cNvPr>
          <p:cNvSpPr/>
          <p:nvPr/>
        </p:nvSpPr>
        <p:spPr>
          <a:xfrm>
            <a:off x="2220153" y="3798978"/>
            <a:ext cx="4871008" cy="45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u="sng" dirty="0">
                <a:solidFill>
                  <a:srgbClr val="FF0000"/>
                </a:solidFill>
              </a:rPr>
              <a:t>マスクを着用しましょう</a:t>
            </a:r>
            <a:endParaRPr lang="en-US" altLang="ja-JP" sz="3200" b="1" u="sng" dirty="0">
              <a:solidFill>
                <a:srgbClr val="FF0000"/>
              </a:solidFill>
            </a:endParaRPr>
          </a:p>
        </p:txBody>
      </p:sp>
      <p:pic>
        <p:nvPicPr>
          <p:cNvPr id="120" name="図 119">
            <a:extLst>
              <a:ext uri="{FF2B5EF4-FFF2-40B4-BE49-F238E27FC236}">
                <a16:creationId xmlns:a16="http://schemas.microsoft.com/office/drawing/2014/main" id="{F917E180-F136-4F7D-9E83-AC4DD35ADD24}"/>
              </a:ext>
            </a:extLst>
          </p:cNvPr>
          <p:cNvPicPr>
            <a:picLocks noChangeAspect="1"/>
          </p:cNvPicPr>
          <p:nvPr/>
        </p:nvPicPr>
        <p:blipFill>
          <a:blip r:embed="rId8"/>
          <a:stretch>
            <a:fillRect/>
          </a:stretch>
        </p:blipFill>
        <p:spPr>
          <a:xfrm>
            <a:off x="718258" y="4290908"/>
            <a:ext cx="4162036" cy="2602647"/>
          </a:xfrm>
          <a:prstGeom prst="rect">
            <a:avLst/>
          </a:prstGeom>
        </p:spPr>
      </p:pic>
      <p:sp>
        <p:nvSpPr>
          <p:cNvPr id="50" name="四角形: 角を丸くする 49">
            <a:extLst>
              <a:ext uri="{FF2B5EF4-FFF2-40B4-BE49-F238E27FC236}">
                <a16:creationId xmlns:a16="http://schemas.microsoft.com/office/drawing/2014/main" id="{D1C754EC-2689-41DD-9147-219AACE9C9FC}"/>
              </a:ext>
            </a:extLst>
          </p:cNvPr>
          <p:cNvSpPr/>
          <p:nvPr/>
        </p:nvSpPr>
        <p:spPr>
          <a:xfrm>
            <a:off x="320146" y="3487092"/>
            <a:ext cx="9068969" cy="4231487"/>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2E12CF0-0CFC-460E-B86A-F49035AD5D0D}"/>
              </a:ext>
            </a:extLst>
          </p:cNvPr>
          <p:cNvSpPr/>
          <p:nvPr/>
        </p:nvSpPr>
        <p:spPr>
          <a:xfrm>
            <a:off x="1083315" y="3216219"/>
            <a:ext cx="7390506" cy="563374"/>
          </a:xfrm>
          <a:prstGeom prst="rect">
            <a:avLst/>
          </a:prstGeom>
          <a:solidFill>
            <a:srgbClr val="FF00FF"/>
          </a:solidFill>
          <a:ln w="224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TextBox 21">
            <a:extLst>
              <a:ext uri="{FF2B5EF4-FFF2-40B4-BE49-F238E27FC236}">
                <a16:creationId xmlns:a16="http://schemas.microsoft.com/office/drawing/2014/main" id="{3F18529C-8A8F-4E4B-832F-70A421809735}"/>
              </a:ext>
            </a:extLst>
          </p:cNvPr>
          <p:cNvSpPr txBox="1"/>
          <p:nvPr/>
        </p:nvSpPr>
        <p:spPr>
          <a:xfrm>
            <a:off x="1549177" y="3477759"/>
            <a:ext cx="7111078" cy="270267"/>
          </a:xfrm>
          <a:prstGeom prst="rect">
            <a:avLst/>
          </a:prstGeom>
        </p:spPr>
        <p:txBody>
          <a:bodyPr wrap="square" lIns="0" tIns="0" rIns="0" bIns="0" rtlCol="0" anchor="t">
            <a:spAutoFit/>
          </a:bodyPr>
          <a:lstStyle/>
          <a:p>
            <a:pPr>
              <a:lnSpc>
                <a:spcPts val="2019"/>
              </a:lnSpc>
              <a:defRPr/>
            </a:pPr>
            <a:r>
              <a:rPr lang="ja-JP" altLang="en-US" sz="3400" b="1" spc="-51" dirty="0">
                <a:solidFill>
                  <a:schemeClr val="bg1"/>
                </a:solidFill>
                <a:latin typeface="+mn-ea"/>
              </a:rPr>
              <a:t>周囲の方に、感染を広げないために</a:t>
            </a:r>
          </a:p>
        </p:txBody>
      </p:sp>
      <p:sp>
        <p:nvSpPr>
          <p:cNvPr id="63" name="正方形/長方形 62">
            <a:extLst>
              <a:ext uri="{FF2B5EF4-FFF2-40B4-BE49-F238E27FC236}">
                <a16:creationId xmlns:a16="http://schemas.microsoft.com/office/drawing/2014/main" id="{0F7A7181-A4C8-497C-8D99-CDFB08B22C7C}"/>
              </a:ext>
            </a:extLst>
          </p:cNvPr>
          <p:cNvSpPr/>
          <p:nvPr/>
        </p:nvSpPr>
        <p:spPr>
          <a:xfrm>
            <a:off x="10987844" y="3253747"/>
            <a:ext cx="6516909" cy="525845"/>
          </a:xfrm>
          <a:prstGeom prst="rect">
            <a:avLst/>
          </a:prstGeom>
          <a:solidFill>
            <a:srgbClr val="00B0F0"/>
          </a:solidFill>
          <a:ln w="224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四角形: 角を丸くする 64">
            <a:extLst>
              <a:ext uri="{FF2B5EF4-FFF2-40B4-BE49-F238E27FC236}">
                <a16:creationId xmlns:a16="http://schemas.microsoft.com/office/drawing/2014/main" id="{1682FE9E-6B43-4FB8-A9CB-F73A122C30B1}"/>
              </a:ext>
            </a:extLst>
          </p:cNvPr>
          <p:cNvSpPr/>
          <p:nvPr/>
        </p:nvSpPr>
        <p:spPr>
          <a:xfrm>
            <a:off x="9664214" y="3477476"/>
            <a:ext cx="8969332" cy="424110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TextBox 21">
            <a:extLst>
              <a:ext uri="{FF2B5EF4-FFF2-40B4-BE49-F238E27FC236}">
                <a16:creationId xmlns:a16="http://schemas.microsoft.com/office/drawing/2014/main" id="{AD5B8ECC-7359-41C5-BB63-D7A161214826}"/>
              </a:ext>
            </a:extLst>
          </p:cNvPr>
          <p:cNvSpPr txBox="1"/>
          <p:nvPr/>
        </p:nvSpPr>
        <p:spPr>
          <a:xfrm>
            <a:off x="11474386" y="3489842"/>
            <a:ext cx="6030367" cy="270267"/>
          </a:xfrm>
          <a:prstGeom prst="rect">
            <a:avLst/>
          </a:prstGeom>
        </p:spPr>
        <p:txBody>
          <a:bodyPr wrap="square" lIns="0" tIns="0" rIns="0" bIns="0" rtlCol="0" anchor="t">
            <a:spAutoFit/>
          </a:bodyPr>
          <a:lstStyle/>
          <a:p>
            <a:pPr>
              <a:lnSpc>
                <a:spcPts val="2019"/>
              </a:lnSpc>
              <a:defRPr/>
            </a:pPr>
            <a:r>
              <a:rPr lang="ja-JP" altLang="en-US" sz="3400" b="1" spc="-51" dirty="0">
                <a:solidFill>
                  <a:schemeClr val="bg1"/>
                </a:solidFill>
                <a:latin typeface="+mn-ea"/>
              </a:rPr>
              <a:t>ご自身を感染から守るために</a:t>
            </a:r>
          </a:p>
        </p:txBody>
      </p:sp>
      <p:sp>
        <p:nvSpPr>
          <p:cNvPr id="66" name="Freeform 7">
            <a:extLst>
              <a:ext uri="{FF2B5EF4-FFF2-40B4-BE49-F238E27FC236}">
                <a16:creationId xmlns:a16="http://schemas.microsoft.com/office/drawing/2014/main" id="{E8A647FA-5BCF-448F-82F4-AC095EFC8486}"/>
              </a:ext>
            </a:extLst>
          </p:cNvPr>
          <p:cNvSpPr/>
          <p:nvPr/>
        </p:nvSpPr>
        <p:spPr>
          <a:xfrm>
            <a:off x="5104716" y="4311639"/>
            <a:ext cx="3903399" cy="2676944"/>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0000">
              <a:alpha val="10196"/>
            </a:srgbClr>
          </a:solidFill>
        </p:spPr>
        <p:txBody>
          <a:bodyPr/>
          <a:lstStyle/>
          <a:p>
            <a:endParaRPr lang="ja-JP" altLang="en-US"/>
          </a:p>
        </p:txBody>
      </p:sp>
      <p:sp>
        <p:nvSpPr>
          <p:cNvPr id="68" name="正方形/長方形 67">
            <a:extLst>
              <a:ext uri="{FF2B5EF4-FFF2-40B4-BE49-F238E27FC236}">
                <a16:creationId xmlns:a16="http://schemas.microsoft.com/office/drawing/2014/main" id="{B3CFB307-776E-4B48-B4B1-D83AF03C3CD4}"/>
              </a:ext>
            </a:extLst>
          </p:cNvPr>
          <p:cNvSpPr/>
          <p:nvPr/>
        </p:nvSpPr>
        <p:spPr>
          <a:xfrm>
            <a:off x="5020289" y="6793614"/>
            <a:ext cx="3903399" cy="874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通勤ラッシュ時など混雑した</a:t>
            </a:r>
            <a:endParaRPr lang="en-US" altLang="ja-JP" sz="2400" b="1" dirty="0">
              <a:solidFill>
                <a:schemeClr val="tx1"/>
              </a:solidFill>
            </a:endParaRPr>
          </a:p>
          <a:p>
            <a:pPr algn="ctr"/>
            <a:r>
              <a:rPr lang="ja-JP" altLang="en-US" sz="2400" b="1" dirty="0">
                <a:solidFill>
                  <a:schemeClr val="tx1"/>
                </a:solidFill>
              </a:rPr>
              <a:t>電車・バスに乗車する時</a:t>
            </a:r>
          </a:p>
        </p:txBody>
      </p:sp>
      <p:pic>
        <p:nvPicPr>
          <p:cNvPr id="69" name="Picture 25">
            <a:extLst>
              <a:ext uri="{FF2B5EF4-FFF2-40B4-BE49-F238E27FC236}">
                <a16:creationId xmlns:a16="http://schemas.microsoft.com/office/drawing/2014/main" id="{E65E0FC0-B6F3-4CFA-AC0E-B8198D9F384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19898" y="4397399"/>
            <a:ext cx="809871" cy="1226229"/>
          </a:xfrm>
          <a:prstGeom prst="rect">
            <a:avLst/>
          </a:prstGeom>
        </p:spPr>
      </p:pic>
      <p:pic>
        <p:nvPicPr>
          <p:cNvPr id="71" name="Picture 26">
            <a:extLst>
              <a:ext uri="{FF2B5EF4-FFF2-40B4-BE49-F238E27FC236}">
                <a16:creationId xmlns:a16="http://schemas.microsoft.com/office/drawing/2014/main" id="{1A3418CE-1BEF-48E6-976F-49879AFBE7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3632" t="23171" r="20819" b="43858"/>
          <a:stretch>
            <a:fillRect/>
          </a:stretch>
        </p:blipFill>
        <p:spPr>
          <a:xfrm>
            <a:off x="6694287" y="5384007"/>
            <a:ext cx="1894224" cy="1124301"/>
          </a:xfrm>
          <a:prstGeom prst="rect">
            <a:avLst/>
          </a:prstGeom>
        </p:spPr>
      </p:pic>
      <p:pic>
        <p:nvPicPr>
          <p:cNvPr id="72" name="Picture 4">
            <a:extLst>
              <a:ext uri="{FF2B5EF4-FFF2-40B4-BE49-F238E27FC236}">
                <a16:creationId xmlns:a16="http://schemas.microsoft.com/office/drawing/2014/main" id="{DAB940F7-64AD-415B-B6F4-1C9AB917698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491670" y="5685024"/>
            <a:ext cx="1091848" cy="977205"/>
          </a:xfrm>
          <a:prstGeom prst="rect">
            <a:avLst/>
          </a:prstGeom>
        </p:spPr>
      </p:pic>
      <p:sp>
        <p:nvSpPr>
          <p:cNvPr id="37" name="正方形/長方形 36">
            <a:extLst>
              <a:ext uri="{FF2B5EF4-FFF2-40B4-BE49-F238E27FC236}">
                <a16:creationId xmlns:a16="http://schemas.microsoft.com/office/drawing/2014/main" id="{EA80210D-8F2B-41BD-A336-EE8BC826A26D}"/>
              </a:ext>
            </a:extLst>
          </p:cNvPr>
          <p:cNvSpPr/>
          <p:nvPr/>
        </p:nvSpPr>
        <p:spPr>
          <a:xfrm>
            <a:off x="1" y="592860"/>
            <a:ext cx="19010314" cy="2027539"/>
          </a:xfrm>
          <a:prstGeom prst="rect">
            <a:avLst/>
          </a:prstGeom>
          <a:solidFill>
            <a:srgbClr val="00B0F0"/>
          </a:solidFill>
          <a:ln w="224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TextBox 21">
            <a:extLst>
              <a:ext uri="{FF2B5EF4-FFF2-40B4-BE49-F238E27FC236}">
                <a16:creationId xmlns:a16="http://schemas.microsoft.com/office/drawing/2014/main" id="{EF1C85B6-A1BD-43F9-897B-6F8F77F7AF07}"/>
              </a:ext>
            </a:extLst>
          </p:cNvPr>
          <p:cNvSpPr txBox="1"/>
          <p:nvPr/>
        </p:nvSpPr>
        <p:spPr>
          <a:xfrm>
            <a:off x="6838155" y="206996"/>
            <a:ext cx="5029201" cy="257315"/>
          </a:xfrm>
          <a:prstGeom prst="rect">
            <a:avLst/>
          </a:prstGeom>
        </p:spPr>
        <p:txBody>
          <a:bodyPr wrap="square" lIns="0" tIns="0" rIns="0" bIns="0" rtlCol="0" anchor="t">
            <a:spAutoFit/>
          </a:bodyPr>
          <a:lstStyle/>
          <a:p>
            <a:pPr>
              <a:lnSpc>
                <a:spcPts val="2019"/>
              </a:lnSpc>
              <a:defRPr/>
            </a:pPr>
            <a:r>
              <a:rPr lang="ja-JP" altLang="en-US" sz="2800" spc="-51" dirty="0">
                <a:latin typeface="+mn-ea"/>
              </a:rPr>
              <a:t>新型コロナウイルス感染症対策</a:t>
            </a:r>
          </a:p>
        </p:txBody>
      </p:sp>
      <p:sp>
        <p:nvSpPr>
          <p:cNvPr id="39" name="正方形/長方形 38">
            <a:extLst>
              <a:ext uri="{FF2B5EF4-FFF2-40B4-BE49-F238E27FC236}">
                <a16:creationId xmlns:a16="http://schemas.microsoft.com/office/drawing/2014/main" id="{6B27D01C-01DD-4313-9CEA-EE74836C50E0}"/>
              </a:ext>
            </a:extLst>
          </p:cNvPr>
          <p:cNvSpPr/>
          <p:nvPr/>
        </p:nvSpPr>
        <p:spPr>
          <a:xfrm>
            <a:off x="5318856" y="2680319"/>
            <a:ext cx="7633021" cy="49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0000"/>
                </a:solidFill>
              </a:rPr>
              <a:t>ただし、以下のような場面には注意しましょう</a:t>
            </a:r>
            <a:endParaRPr lang="en-US" altLang="ja-JP" sz="3000" b="1" dirty="0">
              <a:solidFill>
                <a:srgbClr val="FF0000"/>
              </a:solidFill>
            </a:endParaRPr>
          </a:p>
        </p:txBody>
      </p:sp>
      <p:sp>
        <p:nvSpPr>
          <p:cNvPr id="40" name="正方形/長方形 39">
            <a:extLst>
              <a:ext uri="{FF2B5EF4-FFF2-40B4-BE49-F238E27FC236}">
                <a16:creationId xmlns:a16="http://schemas.microsoft.com/office/drawing/2014/main" id="{56A8F51B-EFD1-4E95-BB52-8432201AA085}"/>
              </a:ext>
            </a:extLst>
          </p:cNvPr>
          <p:cNvSpPr/>
          <p:nvPr/>
        </p:nvSpPr>
        <p:spPr>
          <a:xfrm>
            <a:off x="1999455" y="1676170"/>
            <a:ext cx="15011399" cy="8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6000" spc="-163" dirty="0">
                <a:solidFill>
                  <a:srgbClr val="FFFF00"/>
                </a:solidFill>
                <a:latin typeface="HGS創英角ｺﾞｼｯｸUB" panose="020B0900000000000000" pitchFamily="50" charset="-128"/>
                <a:ea typeface="HGS創英角ｺﾞｼｯｸUB" panose="020B0900000000000000" pitchFamily="50" charset="-128"/>
              </a:rPr>
              <a:t>個人の判断</a:t>
            </a:r>
            <a:r>
              <a:rPr lang="ja-JP" altLang="en-US" sz="6000" spc="-163" dirty="0">
                <a:solidFill>
                  <a:schemeClr val="bg1"/>
                </a:solidFill>
                <a:latin typeface="HGS創英角ｺﾞｼｯｸUB" panose="020B0900000000000000" pitchFamily="50" charset="-128"/>
                <a:ea typeface="HGS創英角ｺﾞｼｯｸUB" panose="020B0900000000000000" pitchFamily="50" charset="-128"/>
              </a:rPr>
              <a:t>が基本となります</a:t>
            </a:r>
          </a:p>
        </p:txBody>
      </p:sp>
      <p:sp>
        <p:nvSpPr>
          <p:cNvPr id="43" name="正方形/長方形 42">
            <a:extLst>
              <a:ext uri="{FF2B5EF4-FFF2-40B4-BE49-F238E27FC236}">
                <a16:creationId xmlns:a16="http://schemas.microsoft.com/office/drawing/2014/main" id="{5F9CA17B-8E2D-4977-971D-B5EE4B4DB026}"/>
              </a:ext>
            </a:extLst>
          </p:cNvPr>
          <p:cNvSpPr/>
          <p:nvPr/>
        </p:nvSpPr>
        <p:spPr>
          <a:xfrm>
            <a:off x="5491670" y="1084724"/>
            <a:ext cx="7427085" cy="8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3800" b="1" dirty="0">
                <a:solidFill>
                  <a:srgbClr val="FFFF00"/>
                </a:solidFill>
              </a:rPr>
              <a:t>令和５年３月１３日から</a:t>
            </a:r>
            <a:endParaRPr lang="en-US" altLang="ja-JP" sz="3800" b="1" dirty="0">
              <a:solidFill>
                <a:srgbClr val="FFFF00"/>
              </a:solidFill>
            </a:endParaRPr>
          </a:p>
        </p:txBody>
      </p:sp>
      <p:cxnSp>
        <p:nvCxnSpPr>
          <p:cNvPr id="44" name="直線コネクタ 43">
            <a:extLst>
              <a:ext uri="{FF2B5EF4-FFF2-40B4-BE49-F238E27FC236}">
                <a16:creationId xmlns:a16="http://schemas.microsoft.com/office/drawing/2014/main" id="{B70B67D9-7D00-47D8-9BE0-44DD23FF753F}"/>
              </a:ext>
            </a:extLst>
          </p:cNvPr>
          <p:cNvCxnSpPr>
            <a:cxnSpLocks/>
          </p:cNvCxnSpPr>
          <p:nvPr/>
        </p:nvCxnSpPr>
        <p:spPr>
          <a:xfrm>
            <a:off x="319892" y="1155576"/>
            <a:ext cx="18338925" cy="275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29BF2AB1-2FD0-4A6F-B356-BCC9E282549D}"/>
              </a:ext>
            </a:extLst>
          </p:cNvPr>
          <p:cNvSpPr/>
          <p:nvPr/>
        </p:nvSpPr>
        <p:spPr>
          <a:xfrm>
            <a:off x="1417989" y="483696"/>
            <a:ext cx="15011399" cy="8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3000" b="1" dirty="0">
                <a:solidFill>
                  <a:schemeClr val="bg1"/>
                </a:solidFill>
              </a:rPr>
              <a:t>これまで屋外では原則不要、屋内では原則着用としていましたが</a:t>
            </a:r>
          </a:p>
        </p:txBody>
      </p:sp>
      <p:sp>
        <p:nvSpPr>
          <p:cNvPr id="51" name="正方形/長方形 50">
            <a:extLst>
              <a:ext uri="{FF2B5EF4-FFF2-40B4-BE49-F238E27FC236}">
                <a16:creationId xmlns:a16="http://schemas.microsoft.com/office/drawing/2014/main" id="{9E7626A7-664A-42B0-A722-956A4ADAD447}"/>
              </a:ext>
            </a:extLst>
          </p:cNvPr>
          <p:cNvSpPr/>
          <p:nvPr/>
        </p:nvSpPr>
        <p:spPr>
          <a:xfrm>
            <a:off x="718257" y="6711598"/>
            <a:ext cx="4162037" cy="957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受診時や医療機関・高齢者</a:t>
            </a:r>
            <a:endParaRPr lang="en-US" altLang="ja-JP" sz="2400" b="1" dirty="0">
              <a:solidFill>
                <a:schemeClr val="tx1"/>
              </a:solidFill>
            </a:endParaRPr>
          </a:p>
          <a:p>
            <a:pPr algn="ctr"/>
            <a:r>
              <a:rPr lang="ja-JP" altLang="en-US" sz="2400" b="1" dirty="0">
                <a:solidFill>
                  <a:schemeClr val="tx1"/>
                </a:solidFill>
              </a:rPr>
              <a:t>施設などを訪問する時</a:t>
            </a:r>
          </a:p>
        </p:txBody>
      </p:sp>
      <p:sp>
        <p:nvSpPr>
          <p:cNvPr id="53" name="正方形/長方形 52">
            <a:extLst>
              <a:ext uri="{FF2B5EF4-FFF2-40B4-BE49-F238E27FC236}">
                <a16:creationId xmlns:a16="http://schemas.microsoft.com/office/drawing/2014/main" id="{D325F460-F5C6-4937-86DC-5361F10CEF62}"/>
              </a:ext>
            </a:extLst>
          </p:cNvPr>
          <p:cNvSpPr/>
          <p:nvPr/>
        </p:nvSpPr>
        <p:spPr>
          <a:xfrm>
            <a:off x="9758895" y="7179027"/>
            <a:ext cx="8624321" cy="45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重症化リスクの高い方が感染拡大時に混雑した場所に行く時</a:t>
            </a:r>
            <a:endParaRPr lang="en-US" altLang="ja-JP" sz="2400" b="1" dirty="0">
              <a:solidFill>
                <a:schemeClr val="tx1"/>
              </a:solidFill>
            </a:endParaRPr>
          </a:p>
        </p:txBody>
      </p:sp>
      <p:sp>
        <p:nvSpPr>
          <p:cNvPr id="61" name="正方形/長方形 60">
            <a:extLst>
              <a:ext uri="{FF2B5EF4-FFF2-40B4-BE49-F238E27FC236}">
                <a16:creationId xmlns:a16="http://schemas.microsoft.com/office/drawing/2014/main" id="{E1299AB0-6A48-43EC-91A5-52D7D96F6476}"/>
              </a:ext>
            </a:extLst>
          </p:cNvPr>
          <p:cNvSpPr/>
          <p:nvPr/>
        </p:nvSpPr>
        <p:spPr>
          <a:xfrm>
            <a:off x="0" y="7893511"/>
            <a:ext cx="19010314" cy="1661021"/>
          </a:xfrm>
          <a:prstGeom prst="rect">
            <a:avLst/>
          </a:prstGeom>
          <a:solidFill>
            <a:srgbClr val="00B0F0"/>
          </a:solidFill>
          <a:ln w="224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TextBox 21">
            <a:extLst>
              <a:ext uri="{FF2B5EF4-FFF2-40B4-BE49-F238E27FC236}">
                <a16:creationId xmlns:a16="http://schemas.microsoft.com/office/drawing/2014/main" id="{93397D05-FB20-4E4F-8C58-282772BBD43E}"/>
              </a:ext>
            </a:extLst>
          </p:cNvPr>
          <p:cNvSpPr txBox="1"/>
          <p:nvPr/>
        </p:nvSpPr>
        <p:spPr>
          <a:xfrm>
            <a:off x="2872038" y="9300776"/>
            <a:ext cx="14119894" cy="193836"/>
          </a:xfrm>
          <a:prstGeom prst="rect">
            <a:avLst/>
          </a:prstGeom>
        </p:spPr>
        <p:txBody>
          <a:bodyPr wrap="square" lIns="0" tIns="0" rIns="0" bIns="0" rtlCol="0" anchor="t">
            <a:spAutoFit/>
          </a:bodyPr>
          <a:lstStyle/>
          <a:p>
            <a:pPr>
              <a:lnSpc>
                <a:spcPts val="1200"/>
              </a:lnSpc>
              <a:defRPr/>
            </a:pPr>
            <a:r>
              <a:rPr lang="en-US" altLang="ja-JP" sz="2500" b="1" dirty="0">
                <a:solidFill>
                  <a:schemeClr val="bg1"/>
                </a:solidFill>
              </a:rPr>
              <a:t>※</a:t>
            </a:r>
            <a:r>
              <a:rPr lang="ja-JP" altLang="en-US" sz="2500" b="1" dirty="0">
                <a:solidFill>
                  <a:schemeClr val="bg1"/>
                </a:solidFill>
              </a:rPr>
              <a:t>事業者の判断でマスク着用を求められる場合や従業員がマスクを着用している場合があります</a:t>
            </a:r>
          </a:p>
        </p:txBody>
      </p:sp>
      <p:sp>
        <p:nvSpPr>
          <p:cNvPr id="67" name="TextBox 21">
            <a:extLst>
              <a:ext uri="{FF2B5EF4-FFF2-40B4-BE49-F238E27FC236}">
                <a16:creationId xmlns:a16="http://schemas.microsoft.com/office/drawing/2014/main" id="{ECF6BD20-586B-4C1B-B9E9-3A4CF11AA4E4}"/>
              </a:ext>
            </a:extLst>
          </p:cNvPr>
          <p:cNvSpPr txBox="1"/>
          <p:nvPr/>
        </p:nvSpPr>
        <p:spPr>
          <a:xfrm>
            <a:off x="3205654" y="8016521"/>
            <a:ext cx="12599002" cy="1346522"/>
          </a:xfrm>
          <a:prstGeom prst="rect">
            <a:avLst/>
          </a:prstGeom>
        </p:spPr>
        <p:txBody>
          <a:bodyPr wrap="square" lIns="0" tIns="0" rIns="0" bIns="0" rtlCol="0" anchor="t">
            <a:sp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ja-JP" altLang="en-US" sz="3200" b="1" i="0" u="none" strike="noStrike" kern="1200" cap="none" spc="-51" normalizeH="0" baseline="0" noProof="0" dirty="0">
                <a:ln>
                  <a:noFill/>
                </a:ln>
                <a:solidFill>
                  <a:schemeClr val="bg1"/>
                </a:solidFill>
                <a:effectLst/>
                <a:uLnTx/>
                <a:uFillTx/>
                <a:latin typeface="+mn-ea"/>
                <a:cs typeface="+mn-cs"/>
              </a:rPr>
              <a:t>本人の意思に反してマスクの着脱を強いることがないよう、</a:t>
            </a:r>
            <a:endParaRPr kumimoji="0" lang="en-US" altLang="ja-JP" sz="3200" b="1" i="0" u="none" strike="noStrike" kern="1200" cap="none" spc="-51" normalizeH="0" baseline="0" noProof="0" dirty="0">
              <a:ln>
                <a:noFill/>
              </a:ln>
              <a:solidFill>
                <a:schemeClr val="bg1"/>
              </a:solidFill>
              <a:effectLst/>
              <a:uLnTx/>
              <a:uFillTx/>
              <a:latin typeface="+mn-ea"/>
              <a:cs typeface="+mn-cs"/>
            </a:endParaRPr>
          </a:p>
          <a:p>
            <a:pPr marL="0" marR="0" lvl="0" indent="0" algn="ctr" defTabSz="914400" rtl="0" eaLnBrk="1" fontAlgn="auto" latinLnBrk="0" hangingPunct="1">
              <a:lnSpc>
                <a:spcPts val="3500"/>
              </a:lnSpc>
              <a:spcBef>
                <a:spcPts val="0"/>
              </a:spcBef>
              <a:spcAft>
                <a:spcPts val="0"/>
              </a:spcAft>
              <a:buClrTx/>
              <a:buSzTx/>
              <a:buFontTx/>
              <a:buNone/>
              <a:tabLst/>
              <a:defRPr/>
            </a:pPr>
            <a:r>
              <a:rPr kumimoji="0" lang="ja-JP" altLang="en-US" sz="3200" b="1" i="0" u="none" strike="noStrike" kern="1200" cap="none" spc="-51" normalizeH="0" baseline="0" noProof="0" dirty="0">
                <a:ln>
                  <a:noFill/>
                </a:ln>
                <a:solidFill>
                  <a:schemeClr val="bg1"/>
                </a:solidFill>
                <a:effectLst/>
                <a:uLnTx/>
                <a:uFillTx/>
                <a:latin typeface="+mn-ea"/>
                <a:cs typeface="+mn-cs"/>
              </a:rPr>
              <a:t>個人の主体的な判断が尊重されるよう、ご配慮をお願いします</a:t>
            </a:r>
          </a:p>
          <a:p>
            <a:pPr algn="ctr">
              <a:lnSpc>
                <a:spcPts val="3500"/>
              </a:lnSpc>
              <a:defRPr/>
            </a:pPr>
            <a:endParaRPr lang="ja-JP" altLang="en-US" sz="3200" b="1" dirty="0">
              <a:solidFill>
                <a:schemeClr val="bg1"/>
              </a:solidFill>
            </a:endParaRPr>
          </a:p>
        </p:txBody>
      </p:sp>
      <p:cxnSp>
        <p:nvCxnSpPr>
          <p:cNvPr id="70" name="直線コネクタ 69">
            <a:extLst>
              <a:ext uri="{FF2B5EF4-FFF2-40B4-BE49-F238E27FC236}">
                <a16:creationId xmlns:a16="http://schemas.microsoft.com/office/drawing/2014/main" id="{2C2149A4-D672-401D-BA3C-A394B554D39E}"/>
              </a:ext>
            </a:extLst>
          </p:cNvPr>
          <p:cNvCxnSpPr>
            <a:cxnSpLocks/>
          </p:cNvCxnSpPr>
          <p:nvPr/>
        </p:nvCxnSpPr>
        <p:spPr>
          <a:xfrm flipV="1">
            <a:off x="113290" y="8971121"/>
            <a:ext cx="18752128" cy="559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Picture 6">
            <a:extLst>
              <a:ext uri="{FF2B5EF4-FFF2-40B4-BE49-F238E27FC236}">
                <a16:creationId xmlns:a16="http://schemas.microsoft.com/office/drawing/2014/main" id="{4F2BC4EE-5211-4B51-B04C-5BE940807575}"/>
              </a:ext>
            </a:extLst>
          </p:cNvPr>
          <p:cNvPicPr>
            <a:picLocks noChangeAspect="1"/>
          </p:cNvPicPr>
          <p:nvPr/>
        </p:nvPicPr>
        <p:blipFill>
          <a:blip r:embed="rId15"/>
          <a:srcRect/>
          <a:stretch>
            <a:fillRect/>
          </a:stretch>
        </p:blipFill>
        <p:spPr>
          <a:xfrm>
            <a:off x="7990867" y="9621767"/>
            <a:ext cx="2996977" cy="1037170"/>
          </a:xfrm>
          <a:prstGeom prst="rect">
            <a:avLst/>
          </a:prstGeom>
        </p:spPr>
      </p:pic>
      <p:sp>
        <p:nvSpPr>
          <p:cNvPr id="41" name="TextBox 21">
            <a:extLst>
              <a:ext uri="{FF2B5EF4-FFF2-40B4-BE49-F238E27FC236}">
                <a16:creationId xmlns:a16="http://schemas.microsoft.com/office/drawing/2014/main" id="{73237CB6-B28F-4AEC-9302-A738ADC3E20D}"/>
              </a:ext>
            </a:extLst>
          </p:cNvPr>
          <p:cNvSpPr txBox="1"/>
          <p:nvPr/>
        </p:nvSpPr>
        <p:spPr>
          <a:xfrm>
            <a:off x="17010854" y="9649794"/>
            <a:ext cx="1936386" cy="159339"/>
          </a:xfrm>
          <a:prstGeom prst="rect">
            <a:avLst/>
          </a:prstGeom>
        </p:spPr>
        <p:txBody>
          <a:bodyPr wrap="square" lIns="0" tIns="0" rIns="0" bIns="0" rtlCol="0" anchor="t">
            <a:spAutoFit/>
          </a:bodyPr>
          <a:lstStyle/>
          <a:p>
            <a:pPr>
              <a:lnSpc>
                <a:spcPts val="1200"/>
              </a:lnSpc>
              <a:defRPr/>
            </a:pPr>
            <a:r>
              <a:rPr lang="ja-JP" altLang="en-US" sz="1400" dirty="0">
                <a:solidFill>
                  <a:srgbClr val="000000"/>
                </a:solidFill>
              </a:rPr>
              <a:t>作成：令和５年２月１０日</a:t>
            </a:r>
          </a:p>
        </p:txBody>
      </p:sp>
      <p:sp>
        <p:nvSpPr>
          <p:cNvPr id="46" name="正方形/長方形 45">
            <a:extLst>
              <a:ext uri="{FF2B5EF4-FFF2-40B4-BE49-F238E27FC236}">
                <a16:creationId xmlns:a16="http://schemas.microsoft.com/office/drawing/2014/main" id="{FA6A0D3F-9C7C-48B1-AE40-9CD03EDE0252}"/>
              </a:ext>
            </a:extLst>
          </p:cNvPr>
          <p:cNvSpPr/>
          <p:nvPr/>
        </p:nvSpPr>
        <p:spPr>
          <a:xfrm>
            <a:off x="16237210" y="9974896"/>
            <a:ext cx="2402041" cy="499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rPr>
              <a:t>新型コロナウイルス</a:t>
            </a:r>
          </a:p>
          <a:p>
            <a:r>
              <a:rPr lang="ja-JP" altLang="en-US" sz="1400" b="1" dirty="0">
                <a:solidFill>
                  <a:schemeClr val="tx1"/>
                </a:solidFill>
              </a:rPr>
              <a:t>マスクの着用について</a:t>
            </a:r>
          </a:p>
          <a:p>
            <a:r>
              <a:rPr lang="ja-JP" altLang="en-US" sz="1400" b="1" dirty="0">
                <a:solidFill>
                  <a:schemeClr val="tx1"/>
                </a:solidFill>
              </a:rPr>
              <a:t>（厚生労働省</a:t>
            </a:r>
            <a:r>
              <a:rPr lang="en-US" altLang="ja-JP" sz="1400" b="1" dirty="0">
                <a:solidFill>
                  <a:schemeClr val="tx1"/>
                </a:solidFill>
              </a:rPr>
              <a:t>HP</a:t>
            </a:r>
            <a:r>
              <a:rPr lang="ja-JP" altLang="en-US" sz="1400" b="1" dirty="0">
                <a:solidFill>
                  <a:schemeClr val="tx1"/>
                </a:solidFill>
              </a:rPr>
              <a:t>）</a:t>
            </a:r>
          </a:p>
        </p:txBody>
      </p:sp>
      <p:pic>
        <p:nvPicPr>
          <p:cNvPr id="47" name="図 46">
            <a:extLst>
              <a:ext uri="{FF2B5EF4-FFF2-40B4-BE49-F238E27FC236}">
                <a16:creationId xmlns:a16="http://schemas.microsoft.com/office/drawing/2014/main" id="{571EB1FE-73F0-4FDB-AE09-E8D08DA1A6A3}"/>
              </a:ext>
            </a:extLst>
          </p:cNvPr>
          <p:cNvPicPr>
            <a:picLocks noChangeAspect="1"/>
          </p:cNvPicPr>
          <p:nvPr/>
        </p:nvPicPr>
        <p:blipFill>
          <a:blip r:embed="rId16"/>
          <a:stretch>
            <a:fillRect/>
          </a:stretch>
        </p:blipFill>
        <p:spPr>
          <a:xfrm>
            <a:off x="18057351" y="9871793"/>
            <a:ext cx="780771" cy="757710"/>
          </a:xfrm>
          <a:prstGeom prst="rect">
            <a:avLst/>
          </a:prstGeom>
        </p:spPr>
      </p:pic>
    </p:spTree>
    <p:extLst>
      <p:ext uri="{BB962C8B-B14F-4D97-AF65-F5344CB8AC3E}">
        <p14:creationId xmlns:p14="http://schemas.microsoft.com/office/powerpoint/2010/main" val="329410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1172</TotalTime>
  <Words>195</Words>
  <Application>Microsoft Office PowerPoint</Application>
  <PresentationFormat>ユーザー設定</PresentationFormat>
  <Paragraphs>28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Calibri</vt:lpstr>
      <vt:lpstr>HGS創英角ｺﾞｼｯｸUB</vt:lpstr>
      <vt:lpstr>游ゴシック</vt:lpstr>
      <vt:lpstr>ＭＳ Ｐゴシック</vt:lpstr>
      <vt:lpstr>Arial</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新感染対策・マスクポスター</dc:title>
  <dc:creator>User</dc:creator>
  <cp:lastModifiedBy>山口 恵子(yamaguchi-keiko.j27)</cp:lastModifiedBy>
  <cp:revision>61</cp:revision>
  <cp:lastPrinted>2023-02-09T11:58:16Z</cp:lastPrinted>
  <dcterms:created xsi:type="dcterms:W3CDTF">2006-08-16T00:00:00Z</dcterms:created>
  <dcterms:modified xsi:type="dcterms:W3CDTF">2023-03-06T07:58:39Z</dcterms:modified>
  <dc:identifier>DAFLi-Y5BcA</dc:identifier>
</cp:coreProperties>
</file>